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</p:sldIdLst>
  <p:sldSz cx="18288000" cy="10287000"/>
  <p:notesSz cx="6858000" cy="9144000"/>
  <p:embeddedFontLst>
    <p:embeddedFont>
      <p:font typeface="Canva Sans" panose="020B0604020202020204" charset="0"/>
      <p:regular r:id="rId20"/>
    </p:embeddedFont>
    <p:embeddedFont>
      <p:font typeface="Canva Sans Bold" panose="020B0604020202020204" charset="0"/>
      <p:bold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  <p:embeddedFont>
      <p:font typeface="Montserrat Bold" panose="00000800000000000000" charset="0"/>
      <p:bold r:id="rId26"/>
    </p:embeddedFont>
    <p:embeddedFont>
      <p:font typeface="Montserrat Semi-Bold" panose="020B0604020202020204" charset="0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94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3/29/2025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>
            <a:off x="6172200" y="-2095500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0"/>
                </a:moveTo>
                <a:lnTo>
                  <a:pt x="6851142" y="0"/>
                </a:lnTo>
                <a:lnTo>
                  <a:pt x="685114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702859" y="654634"/>
            <a:ext cx="4288628" cy="983665"/>
          </a:xfrm>
          <a:custGeom>
            <a:avLst/>
            <a:gdLst/>
            <a:ahLst/>
            <a:cxnLst/>
            <a:rect l="l" t="t" r="r" b="b"/>
            <a:pathLst>
              <a:path w="3379963" h="728440">
                <a:moveTo>
                  <a:pt x="0" y="0"/>
                </a:moveTo>
                <a:lnTo>
                  <a:pt x="3379962" y="0"/>
                </a:lnTo>
                <a:lnTo>
                  <a:pt x="3379962" y="728440"/>
                </a:lnTo>
                <a:lnTo>
                  <a:pt x="0" y="7284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642424" y="2148211"/>
            <a:ext cx="8242899" cy="183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50"/>
              </a:lnSpc>
            </a:pPr>
            <a:r>
              <a:rPr lang="en-US" sz="6500" b="1" dirty="0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NHẬN DIỆN NGÔN NGỮ KÝ HIỆU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47307" y="4377567"/>
            <a:ext cx="8038017" cy="31088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250"/>
              </a:lnSpc>
            </a:pPr>
            <a:r>
              <a:rPr lang="en-US" sz="25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SVTH: </a:t>
            </a:r>
          </a:p>
          <a:p>
            <a:pPr algn="ctr">
              <a:lnSpc>
                <a:spcPts val="6250"/>
              </a:lnSpc>
            </a:pPr>
            <a:r>
              <a:rPr lang="en-US" sz="25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Nguyễn Văn </a:t>
            </a:r>
            <a:r>
              <a:rPr lang="en-US" sz="25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Phú</a:t>
            </a:r>
            <a:endParaRPr lang="en-US" sz="2500" dirty="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algn="ctr">
              <a:lnSpc>
                <a:spcPts val="6250"/>
              </a:lnSpc>
            </a:pPr>
            <a:r>
              <a:rPr lang="en-US" sz="25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Thái </a:t>
            </a:r>
            <a:r>
              <a:rPr lang="en-US" sz="25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Viết</a:t>
            </a:r>
            <a:r>
              <a:rPr lang="en-US" sz="25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25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Lập</a:t>
            </a:r>
            <a:endParaRPr lang="en-US" sz="2500" dirty="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algn="ctr">
              <a:lnSpc>
                <a:spcPts val="6250"/>
              </a:lnSpc>
            </a:pPr>
            <a:r>
              <a:rPr lang="en-US" sz="25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Nguyễn Công Tiến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3722" y="8571222"/>
            <a:ext cx="4127765" cy="412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GVHD: TS. ĐỖ HỮU QUÂN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02859" y="9379448"/>
            <a:ext cx="383348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dirty="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HỌC KỲ II: 2024 - 2025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63722" y="7754862"/>
            <a:ext cx="8021601" cy="4208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dirty="0" err="1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Lớp</a:t>
            </a:r>
            <a:r>
              <a:rPr lang="en-US" sz="2500" dirty="0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: 242_71ITAI40603_01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2678" y="1067117"/>
            <a:ext cx="8267065" cy="815276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13833729" y="4542514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8229600"/>
                </a:moveTo>
                <a:lnTo>
                  <a:pt x="6851142" y="8229600"/>
                </a:lnTo>
                <a:lnTo>
                  <a:pt x="685114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819767" y="4510849"/>
            <a:ext cx="14648465" cy="1351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405"/>
              </a:lnSpc>
            </a:pPr>
            <a:r>
              <a:rPr lang="en-US" sz="9460" b="1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QUY TRÌNH THỰC HIỆN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216328" y="-1673345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0"/>
                </a:moveTo>
                <a:lnTo>
                  <a:pt x="6851142" y="0"/>
                </a:lnTo>
                <a:lnTo>
                  <a:pt x="685114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933450"/>
            <a:ext cx="7157376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 b="1">
                <a:solidFill>
                  <a:srgbClr val="FFFFFF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KIẾN TRÚC HỆ THỐNG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AF44D9-C4B4-ED29-FB14-0AAA75C87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2400300"/>
            <a:ext cx="10439400" cy="66758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-2667000" y="-3390900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8229600"/>
                </a:moveTo>
                <a:lnTo>
                  <a:pt x="6851142" y="8229600"/>
                </a:lnTo>
                <a:lnTo>
                  <a:pt x="685114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1028700" y="1085850"/>
            <a:ext cx="11300656" cy="732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5"/>
              </a:lnSpc>
            </a:pPr>
            <a:r>
              <a:rPr lang="en-US" sz="5215" b="1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THU THẬP VÀ XỬ LÝ DỮ LIỆU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92937" y="2364911"/>
            <a:ext cx="4960263" cy="21757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Bộ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dữ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liệu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được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thập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từ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nhiều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nguồn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khác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nhau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829801" y="2364910"/>
            <a:ext cx="6248399" cy="15762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Gán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nhãn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dữ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liệu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và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chia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dữ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liệu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thành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các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tệp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tương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ứng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train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và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validation.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2DDD971-376E-FC1B-1B58-2FD727A6E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5657355"/>
            <a:ext cx="4934639" cy="354379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67D6FA-9572-BA00-BFC0-59F221F617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400" y="5645430"/>
            <a:ext cx="6248399" cy="3486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349375" y="4066024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0"/>
                </a:moveTo>
                <a:lnTo>
                  <a:pt x="6851142" y="0"/>
                </a:lnTo>
                <a:lnTo>
                  <a:pt x="685114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4424192" y="730163"/>
            <a:ext cx="10039726" cy="807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35"/>
              </a:lnSpc>
            </a:pPr>
            <a:r>
              <a:rPr lang="en-US" sz="5670" b="1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HUẤN LUYỆN MÔ HÌNH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04536" y="3514678"/>
            <a:ext cx="9749903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 panose="020B0604020202020204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Cấu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hình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môi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trường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huấn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luyện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trên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Colab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</a:p>
          <a:p>
            <a:pPr marL="647700" lvl="1" indent="-323850" algn="l">
              <a:lnSpc>
                <a:spcPts val="4200"/>
              </a:lnSpc>
              <a:buFont typeface="Arial" panose="020B0604020202020204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Cấu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hình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file YAML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và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file train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09600" y="6799632"/>
            <a:ext cx="1102362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 panose="020B0604020202020204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Cài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đặt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YOLO11N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và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load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dữ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liệu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đã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gán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nhãn</a:t>
            </a:r>
            <a:endParaRPr lang="en-US" sz="3000" dirty="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647700" lvl="1" indent="-323850" algn="l">
              <a:lnSpc>
                <a:spcPts val="4200"/>
              </a:lnSpc>
              <a:buFont typeface="Arial" panose="020B0604020202020204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Kiểm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tra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độ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chính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xác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trên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tập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test.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653252-678F-8222-3903-FEAA358CD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99" y="8191500"/>
            <a:ext cx="16230601" cy="11661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4F8726-6CB4-A7AE-7CBD-45DE34FC5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8895" y="3476578"/>
            <a:ext cx="6601746" cy="1648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352800" y="9050594"/>
            <a:ext cx="2450328" cy="52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76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KIỂM TRA</a:t>
            </a:r>
          </a:p>
        </p:txBody>
      </p:sp>
      <p:sp>
        <p:nvSpPr>
          <p:cNvPr id="3" name="Freeform 3"/>
          <p:cNvSpPr/>
          <p:nvPr/>
        </p:nvSpPr>
        <p:spPr>
          <a:xfrm flipH="1">
            <a:off x="14079036" y="-3568128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1125200" y="8941206"/>
            <a:ext cx="5509393" cy="52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76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TRỌNG SỐ ĐÁNH GIÁ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974006"/>
            <a:ext cx="15963039" cy="8078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35"/>
              </a:lnSpc>
            </a:pPr>
            <a:r>
              <a:rPr lang="en-US" sz="5670" b="1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KẾT QUẢ MÔ HÌNH SAU KHI HUẤN LUYỆN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73A5FC-DAA5-9217-C9EE-4745AF3A1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765" y="2123129"/>
            <a:ext cx="7035235" cy="62251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4F67A48-0D63-F9DF-3E24-E61AEFE2CB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6035" y="2210861"/>
            <a:ext cx="7696200" cy="62251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 flipV="1">
            <a:off x="7315200" y="-2247623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8229600"/>
                </a:moveTo>
                <a:lnTo>
                  <a:pt x="6851142" y="8229600"/>
                </a:lnTo>
                <a:lnTo>
                  <a:pt x="685114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007469" y="1134905"/>
            <a:ext cx="5068754" cy="2916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5"/>
              </a:lnSpc>
            </a:pPr>
            <a:r>
              <a:rPr lang="en-US" sz="6915" b="1" dirty="0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ỨNG DỤNG THỰC TẾ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07469" y="4686300"/>
            <a:ext cx="7984132" cy="37335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47700" lvl="1" indent="-323850" algn="l">
              <a:lnSpc>
                <a:spcPts val="7500"/>
              </a:lnSpc>
              <a:buFont typeface="Arial" panose="020B0604020202020204"/>
              <a:buChar char="•"/>
            </a:pP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Trong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giao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tiếp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hàng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ngày</a:t>
            </a:r>
            <a:endParaRPr lang="en-US" sz="4000" dirty="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647700" lvl="1" indent="-323850" algn="l">
              <a:lnSpc>
                <a:spcPts val="7500"/>
              </a:lnSpc>
              <a:buFont typeface="Arial" panose="020B0604020202020204"/>
              <a:buChar char="•"/>
            </a:pP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Trong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giáo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dục</a:t>
            </a:r>
            <a:endParaRPr lang="en-US" sz="4000" dirty="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647700" lvl="1" indent="-323850" algn="l">
              <a:lnSpc>
                <a:spcPts val="7500"/>
              </a:lnSpc>
              <a:buFont typeface="Arial" panose="020B0604020202020204"/>
              <a:buChar char="•"/>
            </a:pP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Dịch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theo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ngữ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cảnh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hình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ảnh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và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âm</a:t>
            </a:r>
            <a:r>
              <a:rPr lang="en-US" sz="4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thanh</a:t>
            </a:r>
            <a:endParaRPr lang="en-US" sz="4000" dirty="0">
              <a:solidFill>
                <a:srgbClr val="FFFFFF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76CF5F8-E705-8886-E5D3-C8FB6FFE7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277471"/>
            <a:ext cx="7315200" cy="664645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22"/>
          <p:cNvSpPr/>
          <p:nvPr/>
        </p:nvSpPr>
        <p:spPr>
          <a:xfrm flipV="1">
            <a:off x="15773400" y="-2222281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8229600"/>
                </a:moveTo>
                <a:lnTo>
                  <a:pt x="6851142" y="8229600"/>
                </a:lnTo>
                <a:lnTo>
                  <a:pt x="685114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 flipH="1">
            <a:off x="-3733800" y="-1638300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TextBox 24"/>
          <p:cNvSpPr txBox="1"/>
          <p:nvPr/>
        </p:nvSpPr>
        <p:spPr>
          <a:xfrm>
            <a:off x="5420199" y="1892519"/>
            <a:ext cx="6959708" cy="19492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5"/>
              </a:lnSpc>
            </a:pPr>
            <a:r>
              <a:rPr lang="en-US" sz="6915" b="1" dirty="0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HƯỚNG PHÁT TRIỂN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49C36C-0F12-1C10-DAA2-7397234DBB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1095" y="5257459"/>
            <a:ext cx="8145809" cy="3962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9"/>
          <p:cNvSpPr/>
          <p:nvPr/>
        </p:nvSpPr>
        <p:spPr>
          <a:xfrm flipH="1">
            <a:off x="-2262704" y="6735995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flipH="1">
            <a:off x="13699562" y="-4678595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573091A-6004-2AE0-BA3B-B1AC5F994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0600" y="5706117"/>
            <a:ext cx="2895600" cy="32140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7BD362F-AEE4-0B7C-5A4B-58095FCB22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2200" y="1485900"/>
            <a:ext cx="3367007" cy="30099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D3A82D-8224-4C96-316E-491BB8652F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8600" y="3558625"/>
            <a:ext cx="2209800" cy="27657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5282707" y="2703850"/>
            <a:ext cx="7722585" cy="3193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0"/>
              </a:lnSpc>
            </a:pPr>
            <a:r>
              <a:rPr lang="en-US" sz="7500" b="1" dirty="0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CẢM ƠN MỌI NGƯỜI ĐÃ LẮM NGHE</a:t>
            </a:r>
          </a:p>
        </p:txBody>
      </p:sp>
      <p:sp>
        <p:nvSpPr>
          <p:cNvPr id="8" name="Freeform 8"/>
          <p:cNvSpPr/>
          <p:nvPr/>
        </p:nvSpPr>
        <p:spPr>
          <a:xfrm flipH="1">
            <a:off x="9982200" y="1333500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F2C79C-46CF-12F2-A1FE-547767052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6828" y="6238538"/>
            <a:ext cx="2305372" cy="205768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3429000" y="2057400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sz="4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260605" y="3135628"/>
            <a:ext cx="5241788" cy="906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5"/>
              </a:lnSpc>
            </a:pPr>
            <a:r>
              <a:rPr lang="en-US" sz="6000" b="1" dirty="0">
                <a:solidFill>
                  <a:srgbClr val="FFFFFF"/>
                </a:solidFill>
                <a:latin typeface="Arial" panose="020B0604020202020204" pitchFamily="34" charset="0"/>
                <a:ea typeface="Montserrat Semi-Bold" panose="00000700000000000000"/>
                <a:cs typeface="Arial" panose="020B0604020202020204" pitchFamily="34" charset="0"/>
                <a:sym typeface="Montserrat Semi-Bold" panose="00000700000000000000"/>
              </a:rPr>
              <a:t>GIỚI THIỆU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686800" y="1683457"/>
            <a:ext cx="4070350" cy="842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80"/>
              </a:lnSpc>
            </a:pPr>
            <a:r>
              <a:rPr lang="en-US" sz="4800" b="1">
                <a:solidFill>
                  <a:srgbClr val="FFFFFF"/>
                </a:solidFill>
                <a:latin typeface="Arial" panose="020B0604020202020204" pitchFamily="34" charset="0"/>
                <a:ea typeface="Canva Sans Bold" panose="020B0803030501040103"/>
                <a:cs typeface="Arial" panose="020B0604020202020204" pitchFamily="34" charset="0"/>
                <a:sym typeface="Canva Sans Bold" panose="020B0803030501040103"/>
              </a:rPr>
              <a:t>TỔNG QUAN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686800" y="2714519"/>
            <a:ext cx="6554091" cy="842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80"/>
              </a:lnSpc>
            </a:pPr>
            <a:r>
              <a:rPr lang="en-US" sz="4800" b="1" dirty="0">
                <a:solidFill>
                  <a:srgbClr val="FFFFFF"/>
                </a:solidFill>
                <a:latin typeface="Arial" panose="020B0604020202020204" pitchFamily="34" charset="0"/>
                <a:ea typeface="Canva Sans Bold" panose="020B0803030501040103"/>
                <a:cs typeface="Arial" panose="020B0604020202020204" pitchFamily="34" charset="0"/>
                <a:sym typeface="Canva Sans Bold" panose="020B0803030501040103"/>
              </a:rPr>
              <a:t>CƠ SỞ LÝ THUYẾT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686800" y="3708128"/>
            <a:ext cx="7742523" cy="842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80"/>
              </a:lnSpc>
            </a:pPr>
            <a:r>
              <a:rPr lang="en-US" sz="4800" b="1" dirty="0">
                <a:solidFill>
                  <a:srgbClr val="FFFFFF"/>
                </a:solidFill>
                <a:latin typeface="Arial" panose="020B0604020202020204" pitchFamily="34" charset="0"/>
                <a:ea typeface="Canva Sans Bold" panose="020B0803030501040103"/>
                <a:cs typeface="Arial" panose="020B0604020202020204" pitchFamily="34" charset="0"/>
                <a:sym typeface="Canva Sans Bold" panose="020B0803030501040103"/>
              </a:rPr>
              <a:t>QUY TRÌNH THỰC HIỆN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86800" y="4738098"/>
            <a:ext cx="5745956" cy="842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80"/>
              </a:lnSpc>
            </a:pPr>
            <a:r>
              <a:rPr lang="en-US" sz="4800" b="1" dirty="0">
                <a:solidFill>
                  <a:srgbClr val="FFFFFF"/>
                </a:solidFill>
                <a:latin typeface="Arial" panose="020B0604020202020204" pitchFamily="34" charset="0"/>
                <a:ea typeface="Canva Sans Bold" panose="020B0803030501040103"/>
                <a:cs typeface="Arial" panose="020B0604020202020204" pitchFamily="34" charset="0"/>
                <a:sym typeface="Canva Sans Bold" panose="020B0803030501040103"/>
              </a:rPr>
              <a:t>KẾT LUẬN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15E528-A1FB-7815-F1B5-5E659D1CD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875" y="6286500"/>
            <a:ext cx="7465850" cy="34140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520394" y="4639921"/>
            <a:ext cx="7722585" cy="1073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0"/>
              </a:lnSpc>
            </a:pPr>
            <a:r>
              <a:rPr lang="en-US" sz="750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TỔNG QUAN</a:t>
            </a:r>
          </a:p>
        </p:txBody>
      </p:sp>
      <p:sp>
        <p:nvSpPr>
          <p:cNvPr id="3" name="Freeform 3"/>
          <p:cNvSpPr/>
          <p:nvPr/>
        </p:nvSpPr>
        <p:spPr>
          <a:xfrm flipH="1">
            <a:off x="8189568" y="-3454325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402133" y="7783840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flipV="1">
            <a:off x="5402133" y="-6251661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8229600"/>
                </a:moveTo>
                <a:lnTo>
                  <a:pt x="6851142" y="8229600"/>
                </a:lnTo>
                <a:lnTo>
                  <a:pt x="685114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694846" y="2116627"/>
            <a:ext cx="11558429" cy="6618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7500"/>
              </a:lnSpc>
              <a:buFont typeface="Arial" panose="020B0604020202020204"/>
              <a:buChar char="•"/>
            </a:pP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Trong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bối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cảnh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xã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hội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ngày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càng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phát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triển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,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việc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giao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tiếp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và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nhận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diện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ngôn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ngữ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trở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thành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yếu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tố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quan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trọng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, </a:t>
            </a:r>
            <a:r>
              <a:rPr lang="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đ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ặc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biệt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đối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với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người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khiếm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thính</a:t>
            </a:r>
            <a:endParaRPr lang="en-US" altLang="en-US" sz="4000" dirty="0">
              <a:solidFill>
                <a:srgbClr val="FFFFFF"/>
              </a:solidFill>
              <a:latin typeface="Arial" panose="020B0604020202020204" pitchFamily="34" charset="0"/>
              <a:ea typeface="Montserrat" panose="00000500000000000000"/>
              <a:cs typeface="Arial" panose="020B0604020202020204" pitchFamily="34" charset="0"/>
              <a:sym typeface="Montserrat" panose="00000500000000000000"/>
            </a:endParaRPr>
          </a:p>
          <a:p>
            <a:pPr marL="647700" lvl="1" indent="-323850" algn="l">
              <a:lnSpc>
                <a:spcPts val="7500"/>
              </a:lnSpc>
              <a:buFont typeface="Arial" panose="020B0604020202020204"/>
              <a:buChar char="•"/>
            </a:pP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Trong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các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tình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huống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giao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tiếp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giữa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ng</a:t>
            </a:r>
            <a:r>
              <a:rPr lang="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ư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ời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và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máy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móc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,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hoặc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giữa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ng</a:t>
            </a:r>
            <a:r>
              <a:rPr lang="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ư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ời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với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ng</a:t>
            </a:r>
            <a:r>
              <a:rPr lang="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ư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ời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,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nơi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ngôn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ngữ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k</a:t>
            </a:r>
            <a:r>
              <a:rPr lang="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ý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hiệu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là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ph</a:t>
            </a:r>
            <a:r>
              <a:rPr lang="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ư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ơng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tiện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chính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đ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ể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giao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altLang="en-US" sz="4000" dirty="0" err="1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tiếp</a:t>
            </a:r>
            <a:r>
              <a:rPr lang="en-US" altLang="en-US" sz="4000" dirty="0">
                <a:solidFill>
                  <a:srgbClr val="FFFFFF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191000" y="1123950"/>
            <a:ext cx="10363749" cy="992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5"/>
              </a:lnSpc>
            </a:pPr>
            <a:r>
              <a:rPr lang="en-US" sz="6915" b="1" dirty="0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PHÁT BIỂU BÀI TOÁN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C9A14D2-52E1-1DD1-2805-A8D691496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0" y="3314700"/>
            <a:ext cx="4020111" cy="399153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7254240" y="-5695128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8229600"/>
                </a:moveTo>
                <a:lnTo>
                  <a:pt x="6851142" y="8229600"/>
                </a:lnTo>
                <a:lnTo>
                  <a:pt x="685114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861263" y="1603290"/>
            <a:ext cx="6959692" cy="732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35"/>
              </a:lnSpc>
            </a:pPr>
            <a:r>
              <a:rPr lang="en-US" sz="5215" b="1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MỤC TIÊU ĐỀ TÀI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239000" y="2534472"/>
            <a:ext cx="10466111" cy="651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10" lvl="1" indent="-313055" algn="l">
              <a:lnSpc>
                <a:spcPts val="5685"/>
              </a:lnSpc>
              <a:buFont typeface="Arial" panose="020B0604020202020204"/>
              <a:buChar char="•"/>
            </a:pPr>
            <a:r>
              <a:rPr lang="en-US" sz="4000" dirty="0" err="1">
                <a:solidFill>
                  <a:schemeClr val="bg1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Xây</a:t>
            </a: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chemeClr val="bg1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dựng</a:t>
            </a: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phát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triển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một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hệ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thống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nhận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diện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ngôn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ngữ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ký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hiệu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SL( Sign Language )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tự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động</a:t>
            </a:r>
            <a: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  <a:t>.</a:t>
            </a:r>
            <a:br>
              <a:rPr lang="en-US" sz="4000" dirty="0">
                <a:solidFill>
                  <a:schemeClr val="bg1"/>
                </a:solidFill>
                <a:latin typeface="Arial" panose="020B0604020202020204" pitchFamily="34" charset="0"/>
                <a:ea typeface="Montserrat" panose="00000500000000000000"/>
                <a:cs typeface="Arial" panose="020B0604020202020204" pitchFamily="34" charset="0"/>
                <a:sym typeface="Montserrat" panose="00000500000000000000"/>
              </a:rPr>
            </a:br>
            <a:endParaRPr lang="en-US" sz="4000" dirty="0">
              <a:solidFill>
                <a:schemeClr val="bg1"/>
              </a:solidFill>
              <a:latin typeface="Arial" panose="020B0604020202020204" pitchFamily="34" charset="0"/>
              <a:ea typeface="Montserrat" panose="00000500000000000000"/>
              <a:cs typeface="Arial" panose="020B0604020202020204" pitchFamily="34" charset="0"/>
              <a:sym typeface="Montserrat" panose="00000500000000000000"/>
            </a:endParaRPr>
          </a:p>
          <a:p>
            <a:pPr marL="626110" lvl="1" indent="-313055" algn="l">
              <a:lnSpc>
                <a:spcPts val="5685"/>
              </a:lnSpc>
              <a:buFont typeface="Arial" panose="020B0604020202020204"/>
              <a:buChar char="•"/>
            </a:pP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Hệ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thống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này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sẽ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giúp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nhận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diện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các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ký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hiệu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tay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trong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thời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gian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thực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qua video webcam,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phục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vụ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cho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việc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giao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tiếp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giữa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người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khiếm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thính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và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người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không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biết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ngôn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ngữ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ký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hiệu</a:t>
            </a:r>
            <a:r>
              <a:rPr lang="en-US" sz="4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.</a:t>
            </a:r>
            <a:endParaRPr lang="en-US" sz="4000" dirty="0">
              <a:solidFill>
                <a:schemeClr val="bg1"/>
              </a:solidFill>
              <a:latin typeface="Arial" panose="020B0604020202020204" pitchFamily="34" charset="0"/>
              <a:ea typeface="Montserrat" panose="00000500000000000000"/>
              <a:cs typeface="Arial" panose="020B0604020202020204" pitchFamily="34" charset="0"/>
              <a:sym typeface="Montserrat" panose="0000050000000000000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91AFDFB-7762-AAFA-165E-4FB19F030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263" y="2870575"/>
            <a:ext cx="6049219" cy="62268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283746" y="6430059"/>
            <a:ext cx="16230600" cy="3231785"/>
            <a:chOff x="0" y="0"/>
            <a:chExt cx="4274726" cy="8511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851170"/>
            </a:xfrm>
            <a:custGeom>
              <a:avLst/>
              <a:gdLst/>
              <a:ahLst/>
              <a:cxnLst/>
              <a:rect l="l" t="t" r="r" b="b"/>
              <a:pathLst>
                <a:path w="4274726" h="851170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826843"/>
                  </a:lnTo>
                  <a:cubicBezTo>
                    <a:pt x="4274726" y="840278"/>
                    <a:pt x="4263834" y="851170"/>
                    <a:pt x="4250399" y="851170"/>
                  </a:cubicBezTo>
                  <a:lnTo>
                    <a:pt x="24327" y="851170"/>
                  </a:lnTo>
                  <a:cubicBezTo>
                    <a:pt x="10891" y="851170"/>
                    <a:pt x="0" y="840278"/>
                    <a:pt x="0" y="826843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8892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8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V="1">
            <a:off x="13584956" y="-4799278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8229600"/>
                </a:moveTo>
                <a:lnTo>
                  <a:pt x="6851142" y="8229600"/>
                </a:lnTo>
                <a:lnTo>
                  <a:pt x="685114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573236" y="1085850"/>
            <a:ext cx="10510811" cy="992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5"/>
              </a:lnSpc>
            </a:pPr>
            <a:r>
              <a:rPr lang="en-US" sz="6915" b="1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PHẠM VI NGHIÊN CỨU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80610" y="1883263"/>
            <a:ext cx="13429685" cy="1778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00"/>
              </a:lnSpc>
            </a:pP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Đối</a:t>
            </a:r>
            <a:r>
              <a:rPr lang="en-US" sz="3000" b="1" dirty="0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tượng</a:t>
            </a:r>
            <a:r>
              <a:rPr lang="en-US" sz="3000" b="1" dirty="0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nghiên</a:t>
            </a:r>
            <a:r>
              <a:rPr lang="en-US" sz="3000" b="1" dirty="0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cứu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Người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khiếm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thính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hoặc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người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không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biết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ngôn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ngữ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ký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hiệu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tại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Việt Nam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và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nước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ngoài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73236" y="3968543"/>
            <a:ext cx="1201172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Công nghệ </a:t>
            </a: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sử</a:t>
            </a:r>
            <a:r>
              <a:rPr lang="en-US" sz="3000" b="1" dirty="0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dụng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Mô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hình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YOLO11 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73236" y="4877221"/>
            <a:ext cx="15141529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Môi</a:t>
            </a:r>
            <a:r>
              <a:rPr lang="en-US" sz="3000" b="1" dirty="0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trường</a:t>
            </a:r>
            <a:r>
              <a:rPr lang="en-US" sz="3000" b="1" dirty="0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ứng</a:t>
            </a:r>
            <a:r>
              <a:rPr lang="en-US" sz="3000" b="1" dirty="0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 </a:t>
            </a:r>
            <a:r>
              <a:rPr lang="en-US" sz="3000" b="1" dirty="0" err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dụng</a:t>
            </a:r>
            <a:r>
              <a:rPr lang="en-US" sz="3000" b="1" dirty="0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: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Xử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lý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hình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ảnh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/video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được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từ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camera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và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xử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lý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video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theo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thời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gian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thực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từ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camera (webcam).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851F3C9-1A62-0BC3-5057-55CED4151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494" y="6430059"/>
            <a:ext cx="12722306" cy="32522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F26FBB3-97DD-F884-C744-17A4582AF7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5548" y="6455060"/>
            <a:ext cx="3478798" cy="32124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10226" y="4639921"/>
            <a:ext cx="9267548" cy="1073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0"/>
              </a:lnSpc>
            </a:pPr>
            <a:r>
              <a:rPr lang="en-US" sz="750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CƠ SỞ LÝ THUYẾT</a:t>
            </a:r>
          </a:p>
        </p:txBody>
      </p:sp>
      <p:sp>
        <p:nvSpPr>
          <p:cNvPr id="3" name="Freeform 3"/>
          <p:cNvSpPr/>
          <p:nvPr/>
        </p:nvSpPr>
        <p:spPr>
          <a:xfrm flipH="1">
            <a:off x="8189568" y="-3454325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7"/>
          <p:cNvSpPr/>
          <p:nvPr/>
        </p:nvSpPr>
        <p:spPr>
          <a:xfrm flipV="1">
            <a:off x="8969576" y="-5987320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8229600"/>
                </a:moveTo>
                <a:lnTo>
                  <a:pt x="6851142" y="8229600"/>
                </a:lnTo>
                <a:lnTo>
                  <a:pt x="685114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Freeform 18"/>
          <p:cNvSpPr/>
          <p:nvPr/>
        </p:nvSpPr>
        <p:spPr>
          <a:xfrm flipH="1">
            <a:off x="7483939" y="7816805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6851142" y="0"/>
                </a:moveTo>
                <a:lnTo>
                  <a:pt x="0" y="0"/>
                </a:lnTo>
                <a:lnTo>
                  <a:pt x="0" y="8229600"/>
                </a:lnTo>
                <a:lnTo>
                  <a:pt x="6851142" y="8229600"/>
                </a:lnTo>
                <a:lnTo>
                  <a:pt x="685114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6306574" y="1085850"/>
            <a:ext cx="8977039" cy="992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05"/>
              </a:lnSpc>
            </a:pPr>
            <a:r>
              <a:rPr lang="en-US" sz="6915" b="1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THỊ GIÁC MÁY TÍNH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193988" y="2612345"/>
            <a:ext cx="8089625" cy="5204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7020"/>
              </a:lnSpc>
              <a:buFont typeface="Arial" panose="020B0604020202020204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Lĩnh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vực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khoa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học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máy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tính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cho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phép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máy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móc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nhận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xử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lý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phân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tích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và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hiểu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được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các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thông tin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từ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hình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ảnh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và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video.</a:t>
            </a:r>
          </a:p>
          <a:p>
            <a:pPr marL="647700" lvl="1" indent="-323850" algn="l">
              <a:lnSpc>
                <a:spcPts val="7020"/>
              </a:lnSpc>
              <a:buFont typeface="Arial" panose="020B0604020202020204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Các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Bài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Toán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Thị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Giác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Máy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Tính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Phổ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Biến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Phân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loại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ảnh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Phân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đoạn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ảnh</a:t>
            </a:r>
            <a:r>
              <a:rPr lang="en-US" sz="3000" dirty="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, ...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266DA69-D7A3-858A-EF6F-2E4BFA550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2249900"/>
            <a:ext cx="3958509" cy="657319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51320" y="903289"/>
            <a:ext cx="8942080" cy="992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05"/>
              </a:lnSpc>
            </a:pPr>
            <a:r>
              <a:rPr lang="en-US" sz="6915" b="1">
                <a:solidFill>
                  <a:srgbClr val="FFFFFF"/>
                </a:solidFill>
                <a:latin typeface="Montserrat Semi-Bold" panose="00000700000000000000"/>
                <a:ea typeface="Montserrat Semi-Bold" panose="00000700000000000000"/>
                <a:cs typeface="Montserrat Semi-Bold" panose="00000700000000000000"/>
                <a:sym typeface="Montserrat Semi-Bold" panose="00000700000000000000"/>
              </a:rPr>
              <a:t>GIỚI THIỆU CHUNG</a:t>
            </a:r>
          </a:p>
        </p:txBody>
      </p:sp>
      <p:sp>
        <p:nvSpPr>
          <p:cNvPr id="3" name="Freeform 3"/>
          <p:cNvSpPr/>
          <p:nvPr/>
        </p:nvSpPr>
        <p:spPr>
          <a:xfrm flipV="1">
            <a:off x="-427208" y="-5186326"/>
            <a:ext cx="6851142" cy="8229600"/>
          </a:xfrm>
          <a:custGeom>
            <a:avLst/>
            <a:gdLst/>
            <a:ahLst/>
            <a:cxnLst/>
            <a:rect l="l" t="t" r="r" b="b"/>
            <a:pathLst>
              <a:path w="6851142" h="8229600">
                <a:moveTo>
                  <a:pt x="0" y="8229600"/>
                </a:moveTo>
                <a:lnTo>
                  <a:pt x="6851142" y="8229600"/>
                </a:lnTo>
                <a:lnTo>
                  <a:pt x="685114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194493" y="3575459"/>
            <a:ext cx="4229441" cy="4229441"/>
          </a:xfrm>
          <a:custGeom>
            <a:avLst/>
            <a:gdLst/>
            <a:ahLst/>
            <a:cxnLst/>
            <a:rect l="l" t="t" r="r" b="b"/>
            <a:pathLst>
              <a:path w="4229441" h="4229441">
                <a:moveTo>
                  <a:pt x="0" y="0"/>
                </a:moveTo>
                <a:lnTo>
                  <a:pt x="4229440" y="0"/>
                </a:lnTo>
                <a:lnTo>
                  <a:pt x="4229440" y="4229440"/>
                </a:lnTo>
                <a:lnTo>
                  <a:pt x="0" y="42294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4975" r="-39355"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5F82AF-1701-7A2E-9BC2-0C236055C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0" y="3567839"/>
            <a:ext cx="8758794" cy="41476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443</Words>
  <Application>Microsoft Office PowerPoint</Application>
  <PresentationFormat>Custom</PresentationFormat>
  <Paragraphs>48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Canva Sans</vt:lpstr>
      <vt:lpstr>Calibri</vt:lpstr>
      <vt:lpstr>Montserrat Semi-Bold</vt:lpstr>
      <vt:lpstr>Canva Sans Bold</vt:lpstr>
      <vt:lpstr>Montserrat</vt:lpstr>
      <vt:lpstr>Montserrat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Nhóm Siêu Nhân.pptx</dc:title>
  <dc:creator/>
  <cp:lastModifiedBy>2274802010661 - NGUYỄN VĂN PHÚ - 71K28CNTT09</cp:lastModifiedBy>
  <cp:revision>12</cp:revision>
  <dcterms:created xsi:type="dcterms:W3CDTF">2006-08-16T00:00:00Z</dcterms:created>
  <dcterms:modified xsi:type="dcterms:W3CDTF">2025-03-29T08:12:32Z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FFFF24BA354F4731A60D3E8FECB5C671_12</vt:lpwstr>
  </property>
  <property fmtid="{D5CDD505-2E9C-101B-9397-08002B2CF9AE}" pid="3" name="KSOProductBuildVer">
    <vt:lpwstr>1033-12.2.0.20326</vt:lpwstr>
  </property>
</Properties>
</file>

<file path=docProps/thumbnail.jpeg>
</file>